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84" r:id="rId3"/>
    <p:sldId id="285"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Lst>
  <p:sldSz cx="18288000" cy="10287000"/>
  <p:notesSz cx="6858000" cy="9144000"/>
  <p:embeddedFontLst>
    <p:embeddedFont>
      <p:font typeface="Arimo" panose="020B0604020202020204" charset="0"/>
      <p:regular r:id="rId32"/>
    </p:embeddedFont>
    <p:embeddedFont>
      <p:font typeface="Canva Sans Bold" panose="020B0604020202020204" charset="0"/>
      <p:regular r:id="rId33"/>
    </p:embeddedFont>
    <p:embeddedFont>
      <p:font typeface="Glacial Indifference" panose="020B0604020202020204" charset="0"/>
      <p:regular r:id="rId34"/>
    </p:embeddedFont>
    <p:embeddedFont>
      <p:font typeface="Glacial Indifference Bold" panose="020B0604020202020204" charset="0"/>
      <p:regular r:id="rId35"/>
    </p:embeddedFont>
    <p:embeddedFont>
      <p:font typeface="Proxima Nova Bold" panose="020B0604020202020204" charset="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0" d="100"/>
          <a:sy n="60" d="100"/>
        </p:scale>
        <p:origin x="37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rick-MSD/Avance-del-Proyecto.git" TargetMode="Externa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flipV="1">
            <a:off x="852568" y="6211888"/>
            <a:ext cx="0" cy="2059721"/>
          </a:xfrm>
          <a:prstGeom prst="line">
            <a:avLst/>
          </a:prstGeom>
          <a:ln w="28575" cap="flat">
            <a:solidFill>
              <a:srgbClr val="EDF6F8"/>
            </a:solidFill>
            <a:prstDash val="sysDot"/>
            <a:headEnd type="none" w="sm" len="sm"/>
            <a:tailEnd type="none" w="sm" len="sm"/>
          </a:ln>
        </p:spPr>
        <p:txBody>
          <a:bodyPr/>
          <a:lstStyle/>
          <a:p>
            <a:endParaRPr lang="en-US"/>
          </a:p>
        </p:txBody>
      </p:sp>
      <p:sp>
        <p:nvSpPr>
          <p:cNvPr id="3" name="Freeform 3"/>
          <p:cNvSpPr/>
          <p:nvPr/>
        </p:nvSpPr>
        <p:spPr>
          <a:xfrm>
            <a:off x="8589997" y="-468989"/>
            <a:ext cx="17338607" cy="12128176"/>
          </a:xfrm>
          <a:custGeom>
            <a:avLst/>
            <a:gdLst/>
            <a:ahLst/>
            <a:cxnLst/>
            <a:rect l="l" t="t" r="r" b="b"/>
            <a:pathLst>
              <a:path w="17338607" h="12128176">
                <a:moveTo>
                  <a:pt x="0" y="0"/>
                </a:moveTo>
                <a:lnTo>
                  <a:pt x="17338606" y="0"/>
                </a:lnTo>
                <a:lnTo>
                  <a:pt x="17338606" y="12128176"/>
                </a:lnTo>
                <a:lnTo>
                  <a:pt x="0" y="12128176"/>
                </a:lnTo>
                <a:lnTo>
                  <a:pt x="0" y="0"/>
                </a:lnTo>
                <a:close/>
              </a:path>
            </a:pathLst>
          </a:custGeom>
          <a:blipFill>
            <a:blip r:embed="rId2"/>
            <a:stretch>
              <a:fillRect l="-1121" r="-9088" b="-4973"/>
            </a:stretch>
          </a:blipFill>
        </p:spPr>
        <p:txBody>
          <a:bodyPr/>
          <a:lstStyle/>
          <a:p>
            <a:endParaRPr lang="en-US"/>
          </a:p>
        </p:txBody>
      </p:sp>
      <p:sp>
        <p:nvSpPr>
          <p:cNvPr id="4" name="TextBox 4"/>
          <p:cNvSpPr txBox="1"/>
          <p:nvPr/>
        </p:nvSpPr>
        <p:spPr>
          <a:xfrm>
            <a:off x="838281" y="2684614"/>
            <a:ext cx="7706584" cy="2533732"/>
          </a:xfrm>
          <a:prstGeom prst="rect">
            <a:avLst/>
          </a:prstGeom>
        </p:spPr>
        <p:txBody>
          <a:bodyPr lIns="0" tIns="0" rIns="0" bIns="0" rtlCol="0" anchor="t">
            <a:spAutoFit/>
          </a:bodyPr>
          <a:lstStyle/>
          <a:p>
            <a:pPr marL="0" lvl="0" indent="0" algn="l">
              <a:lnSpc>
                <a:spcPts val="9451"/>
              </a:lnSpc>
            </a:pPr>
            <a:r>
              <a:rPr lang="en-US" sz="11251" b="1" spc="-405">
                <a:solidFill>
                  <a:srgbClr val="EDF6F8"/>
                </a:solidFill>
                <a:latin typeface="Proxima Nova Bold"/>
                <a:ea typeface="Proxima Nova Bold"/>
                <a:cs typeface="Proxima Nova Bold"/>
                <a:sym typeface="Proxima Nova Bold"/>
              </a:rPr>
              <a:t>AVANCE DE PROYECTO</a:t>
            </a:r>
          </a:p>
        </p:txBody>
      </p:sp>
      <p:sp>
        <p:nvSpPr>
          <p:cNvPr id="5" name="TextBox 5"/>
          <p:cNvSpPr txBox="1"/>
          <p:nvPr/>
        </p:nvSpPr>
        <p:spPr>
          <a:xfrm>
            <a:off x="1028700" y="6404145"/>
            <a:ext cx="7776345" cy="488987"/>
          </a:xfrm>
          <a:prstGeom prst="rect">
            <a:avLst/>
          </a:prstGeom>
        </p:spPr>
        <p:txBody>
          <a:bodyPr lIns="0" tIns="0" rIns="0" bIns="0" rtlCol="0" anchor="t">
            <a:spAutoFit/>
          </a:bodyPr>
          <a:lstStyle/>
          <a:p>
            <a:pPr marL="0" lvl="0" indent="0" algn="l">
              <a:lnSpc>
                <a:spcPts val="4022"/>
              </a:lnSpc>
              <a:spcBef>
                <a:spcPct val="0"/>
              </a:spcBef>
            </a:pPr>
            <a:r>
              <a:rPr lang="en-US" sz="2873">
                <a:solidFill>
                  <a:srgbClr val="BAC5C7"/>
                </a:solidFill>
                <a:latin typeface="Glacial Indifference"/>
                <a:ea typeface="Glacial Indifference"/>
                <a:cs typeface="Glacial Indifference"/>
                <a:sym typeface="Glacial Indifference"/>
              </a:rPr>
              <a:t>Yosefh Aldahir Rodríguez Jiménez - T0301336</a:t>
            </a:r>
          </a:p>
        </p:txBody>
      </p:sp>
      <p:sp>
        <p:nvSpPr>
          <p:cNvPr id="6" name="TextBox 6"/>
          <p:cNvSpPr txBox="1"/>
          <p:nvPr/>
        </p:nvSpPr>
        <p:spPr>
          <a:xfrm>
            <a:off x="1028700" y="6986061"/>
            <a:ext cx="7939906" cy="488987"/>
          </a:xfrm>
          <a:prstGeom prst="rect">
            <a:avLst/>
          </a:prstGeom>
        </p:spPr>
        <p:txBody>
          <a:bodyPr lIns="0" tIns="0" rIns="0" bIns="0" rtlCol="0" anchor="t">
            <a:spAutoFit/>
          </a:bodyPr>
          <a:lstStyle/>
          <a:p>
            <a:pPr marL="0" lvl="0" indent="0" algn="l">
              <a:lnSpc>
                <a:spcPts val="4022"/>
              </a:lnSpc>
              <a:spcBef>
                <a:spcPct val="0"/>
              </a:spcBef>
            </a:pPr>
            <a:r>
              <a:rPr lang="en-US" sz="2873">
                <a:solidFill>
                  <a:srgbClr val="54787D"/>
                </a:solidFill>
                <a:latin typeface="Glacial Indifference"/>
                <a:ea typeface="Glacial Indifference"/>
                <a:cs typeface="Glacial Indifference"/>
                <a:sym typeface="Glacial Indifference"/>
              </a:rPr>
              <a:t>Santiago Sebastian Rojo Márquez - T02870445</a:t>
            </a:r>
          </a:p>
        </p:txBody>
      </p:sp>
      <p:sp>
        <p:nvSpPr>
          <p:cNvPr id="7" name="TextBox 7"/>
          <p:cNvSpPr txBox="1"/>
          <p:nvPr/>
        </p:nvSpPr>
        <p:spPr>
          <a:xfrm>
            <a:off x="1028700" y="7567978"/>
            <a:ext cx="7776345" cy="488987"/>
          </a:xfrm>
          <a:prstGeom prst="rect">
            <a:avLst/>
          </a:prstGeom>
        </p:spPr>
        <p:txBody>
          <a:bodyPr lIns="0" tIns="0" rIns="0" bIns="0" rtlCol="0" anchor="t">
            <a:spAutoFit/>
          </a:bodyPr>
          <a:lstStyle/>
          <a:p>
            <a:pPr marL="0" lvl="0" indent="0" algn="l">
              <a:lnSpc>
                <a:spcPts val="4022"/>
              </a:lnSpc>
              <a:spcBef>
                <a:spcPct val="0"/>
              </a:spcBef>
            </a:pPr>
            <a:r>
              <a:rPr lang="en-US" sz="2873">
                <a:solidFill>
                  <a:srgbClr val="EDF6F8"/>
                </a:solidFill>
                <a:latin typeface="Glacial Indifference"/>
                <a:ea typeface="Glacial Indifference"/>
                <a:cs typeface="Glacial Indifference"/>
                <a:sym typeface="Glacial Indifference"/>
              </a:rPr>
              <a:t>Erick Mauricio Santiago Díaz - T07004500</a:t>
            </a:r>
          </a:p>
        </p:txBody>
      </p:sp>
      <p:sp>
        <p:nvSpPr>
          <p:cNvPr id="8" name="TextBox 8"/>
          <p:cNvSpPr txBox="1"/>
          <p:nvPr/>
        </p:nvSpPr>
        <p:spPr>
          <a:xfrm>
            <a:off x="2445829" y="4875251"/>
            <a:ext cx="1497916" cy="547043"/>
          </a:xfrm>
          <a:prstGeom prst="rect">
            <a:avLst/>
          </a:prstGeom>
        </p:spPr>
        <p:txBody>
          <a:bodyPr lIns="0" tIns="0" rIns="0" bIns="0" rtlCol="0" anchor="t">
            <a:spAutoFit/>
          </a:bodyPr>
          <a:lstStyle/>
          <a:p>
            <a:pPr marL="0" lvl="0" indent="0" algn="ctr">
              <a:lnSpc>
                <a:spcPts val="4459"/>
              </a:lnSpc>
              <a:spcBef>
                <a:spcPct val="0"/>
              </a:spcBef>
            </a:pPr>
            <a:r>
              <a:rPr lang="en-US" sz="3185" b="1">
                <a:solidFill>
                  <a:srgbClr val="54787D"/>
                </a:solidFill>
                <a:latin typeface="Glacial Indifference Bold"/>
                <a:ea typeface="Glacial Indifference Bold"/>
                <a:cs typeface="Glacial Indifference Bold"/>
                <a:sym typeface="Glacial Indifference Bold"/>
              </a:rPr>
              <a:t>DevOps</a:t>
            </a:r>
          </a:p>
        </p:txBody>
      </p:sp>
      <p:sp>
        <p:nvSpPr>
          <p:cNvPr id="9" name="TextBox 9"/>
          <p:cNvSpPr txBox="1"/>
          <p:nvPr/>
        </p:nvSpPr>
        <p:spPr>
          <a:xfrm>
            <a:off x="838281" y="4875251"/>
            <a:ext cx="1497916" cy="547043"/>
          </a:xfrm>
          <a:prstGeom prst="rect">
            <a:avLst/>
          </a:prstGeom>
        </p:spPr>
        <p:txBody>
          <a:bodyPr lIns="0" tIns="0" rIns="0" bIns="0" rtlCol="0" anchor="t">
            <a:spAutoFit/>
          </a:bodyPr>
          <a:lstStyle/>
          <a:p>
            <a:pPr marL="0" lvl="0" indent="0" algn="ctr">
              <a:lnSpc>
                <a:spcPts val="4459"/>
              </a:lnSpc>
              <a:spcBef>
                <a:spcPct val="0"/>
              </a:spcBef>
            </a:pPr>
            <a:r>
              <a:rPr lang="en-US" sz="3185" b="1">
                <a:solidFill>
                  <a:srgbClr val="E8B114"/>
                </a:solidFill>
                <a:latin typeface="Glacial Indifference Bold"/>
                <a:ea typeface="Glacial Indifference Bold"/>
                <a:cs typeface="Glacial Indifference Bold"/>
                <a:sym typeface="Glacial Indifference Bold"/>
              </a:rPr>
              <a:t>DevOps</a:t>
            </a:r>
          </a:p>
        </p:txBody>
      </p:sp>
      <p:sp>
        <p:nvSpPr>
          <p:cNvPr id="10" name="TextBox 10"/>
          <p:cNvSpPr txBox="1"/>
          <p:nvPr/>
        </p:nvSpPr>
        <p:spPr>
          <a:xfrm>
            <a:off x="4053261" y="4875251"/>
            <a:ext cx="1497916" cy="547043"/>
          </a:xfrm>
          <a:prstGeom prst="rect">
            <a:avLst/>
          </a:prstGeom>
        </p:spPr>
        <p:txBody>
          <a:bodyPr lIns="0" tIns="0" rIns="0" bIns="0" rtlCol="0" anchor="t">
            <a:spAutoFit/>
          </a:bodyPr>
          <a:lstStyle/>
          <a:p>
            <a:pPr marL="0" lvl="0" indent="0" algn="ctr">
              <a:lnSpc>
                <a:spcPts val="4459"/>
              </a:lnSpc>
              <a:spcBef>
                <a:spcPct val="0"/>
              </a:spcBef>
            </a:pPr>
            <a:r>
              <a:rPr lang="en-US" sz="3185" b="1">
                <a:solidFill>
                  <a:srgbClr val="DCC6A7"/>
                </a:solidFill>
                <a:latin typeface="Glacial Indifference Bold"/>
                <a:ea typeface="Glacial Indifference Bold"/>
                <a:cs typeface="Glacial Indifference Bold"/>
                <a:sym typeface="Glacial Indifference Bold"/>
              </a:rPr>
              <a:t>DevOps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506438"/>
            <a:ext cx="16230600" cy="2509353"/>
          </a:xfrm>
          <a:prstGeom prst="rect">
            <a:avLst/>
          </a:prstGeom>
        </p:spPr>
        <p:txBody>
          <a:bodyPr lIns="0" tIns="0" rIns="0" bIns="0" rtlCol="0" anchor="t">
            <a:spAutoFit/>
          </a:bodyPr>
          <a:lstStyle/>
          <a:p>
            <a:pPr algn="ctr">
              <a:lnSpc>
                <a:spcPts val="5002"/>
              </a:lnSpc>
              <a:spcBef>
                <a:spcPct val="0"/>
              </a:spcBef>
            </a:pPr>
            <a:r>
              <a:rPr lang="en-US" sz="3573">
                <a:solidFill>
                  <a:srgbClr val="FFFFFF"/>
                </a:solidFill>
                <a:latin typeface="Glacial Indifference"/>
                <a:ea typeface="Glacial Indifference"/>
                <a:cs typeface="Glacial Indifference"/>
                <a:sym typeface="Glacial Indifference"/>
              </a:rPr>
              <a:t>Con AWS CloudWatch podemos configurar alertas que nos avisan cuando algo raro pasa en la aplicación. Estas alertas no solo mandan notificaciones, también pueden activar acciones automáticas, como reiniciar un servidor. Esto nos ayuda a reaccionar rápido a cualquier falla que se presente.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047417" y="4236403"/>
            <a:ext cx="8193167" cy="1988835"/>
          </a:xfrm>
          <a:prstGeom prst="rect">
            <a:avLst/>
          </a:prstGeom>
        </p:spPr>
        <p:txBody>
          <a:bodyPr lIns="0" tIns="0" rIns="0" bIns="0" rtlCol="0" anchor="t">
            <a:spAutoFit/>
          </a:bodyPr>
          <a:lstStyle/>
          <a:p>
            <a:pPr marL="0" lvl="0" indent="0" algn="ctr">
              <a:lnSpc>
                <a:spcPts val="16379"/>
              </a:lnSpc>
              <a:spcBef>
                <a:spcPct val="0"/>
              </a:spcBef>
            </a:pPr>
            <a:r>
              <a:rPr lang="en-US" sz="11699" b="1">
                <a:solidFill>
                  <a:srgbClr val="FFFFFF"/>
                </a:solidFill>
                <a:latin typeface="Canva Sans Bold"/>
                <a:ea typeface="Canva Sans Bold"/>
                <a:cs typeface="Canva Sans Bold"/>
                <a:sym typeface="Canva Sans Bold"/>
              </a:rPr>
              <a:t>Actividad 3</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6492240"/>
          </a:xfrm>
          <a:custGeom>
            <a:avLst/>
            <a:gdLst/>
            <a:ahLst/>
            <a:cxnLst/>
            <a:rect l="l" t="t" r="r" b="b"/>
            <a:pathLst>
              <a:path w="18288000" h="6492240">
                <a:moveTo>
                  <a:pt x="0" y="0"/>
                </a:moveTo>
                <a:lnTo>
                  <a:pt x="18288000" y="0"/>
                </a:lnTo>
                <a:lnTo>
                  <a:pt x="18288000" y="6492240"/>
                </a:lnTo>
                <a:lnTo>
                  <a:pt x="0" y="6492240"/>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255300" y="6968993"/>
            <a:ext cx="17455950" cy="2557643"/>
          </a:xfrm>
          <a:prstGeom prst="rect">
            <a:avLst/>
          </a:prstGeom>
        </p:spPr>
        <p:txBody>
          <a:bodyPr lIns="0" tIns="0" rIns="0" bIns="0" rtlCol="0" anchor="t">
            <a:spAutoFit/>
          </a:bodyPr>
          <a:lstStyle/>
          <a:p>
            <a:pPr algn="ctr">
              <a:lnSpc>
                <a:spcPts val="10319"/>
              </a:lnSpc>
            </a:pPr>
            <a:r>
              <a:rPr lang="en-US" sz="7371">
                <a:solidFill>
                  <a:srgbClr val="FFFFFF"/>
                </a:solidFill>
                <a:latin typeface="Glacial Indifference"/>
                <a:ea typeface="Glacial Indifference"/>
                <a:cs typeface="Glacial Indifference"/>
                <a:sym typeface="Glacial Indifference"/>
              </a:rPr>
              <a:t>Aqui se realiza la conexión con Putty de la instancia de aws y se hizo la configuración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BBBBBB"/>
        </a:solidFill>
        <a:effectLst/>
      </p:bgPr>
    </p:bg>
    <p:spTree>
      <p:nvGrpSpPr>
        <p:cNvPr id="1" name=""/>
        <p:cNvGrpSpPr/>
        <p:nvPr/>
      </p:nvGrpSpPr>
      <p:grpSpPr>
        <a:xfrm>
          <a:off x="0" y="0"/>
          <a:ext cx="0" cy="0"/>
          <a:chOff x="0" y="0"/>
          <a:chExt cx="0" cy="0"/>
        </a:xfrm>
      </p:grpSpPr>
      <p:sp>
        <p:nvSpPr>
          <p:cNvPr id="2" name="Freeform 2"/>
          <p:cNvSpPr/>
          <p:nvPr/>
        </p:nvSpPr>
        <p:spPr>
          <a:xfrm>
            <a:off x="666901" y="742848"/>
            <a:ext cx="7644170" cy="8801304"/>
          </a:xfrm>
          <a:custGeom>
            <a:avLst/>
            <a:gdLst/>
            <a:ahLst/>
            <a:cxnLst/>
            <a:rect l="l" t="t" r="r" b="b"/>
            <a:pathLst>
              <a:path w="7644170" h="8801304">
                <a:moveTo>
                  <a:pt x="0" y="0"/>
                </a:moveTo>
                <a:lnTo>
                  <a:pt x="7644170" y="0"/>
                </a:lnTo>
                <a:lnTo>
                  <a:pt x="7644170" y="8801304"/>
                </a:lnTo>
                <a:lnTo>
                  <a:pt x="0" y="8801304"/>
                </a:lnTo>
                <a:lnTo>
                  <a:pt x="0" y="0"/>
                </a:lnTo>
                <a:close/>
              </a:path>
            </a:pathLst>
          </a:custGeom>
          <a:blipFill>
            <a:blip r:embed="rId2"/>
            <a:stretch>
              <a:fillRect r="-3191"/>
            </a:stretch>
          </a:blipFill>
        </p:spPr>
        <p:txBody>
          <a:bodyPr/>
          <a:lstStyle/>
          <a:p>
            <a:endParaRPr lang="en-US"/>
          </a:p>
        </p:txBody>
      </p:sp>
      <p:sp>
        <p:nvSpPr>
          <p:cNvPr id="3" name="TextBox 3"/>
          <p:cNvSpPr txBox="1"/>
          <p:nvPr/>
        </p:nvSpPr>
        <p:spPr>
          <a:xfrm>
            <a:off x="9046759" y="1547615"/>
            <a:ext cx="9076091" cy="6480266"/>
          </a:xfrm>
          <a:prstGeom prst="rect">
            <a:avLst/>
          </a:prstGeom>
        </p:spPr>
        <p:txBody>
          <a:bodyPr lIns="0" tIns="0" rIns="0" bIns="0" rtlCol="0" anchor="t">
            <a:spAutoFit/>
          </a:bodyPr>
          <a:lstStyle/>
          <a:p>
            <a:pPr algn="ctr">
              <a:lnSpc>
                <a:spcPts val="10319"/>
              </a:lnSpc>
            </a:pPr>
            <a:r>
              <a:rPr lang="en-US" sz="7371">
                <a:solidFill>
                  <a:srgbClr val="000000"/>
                </a:solidFill>
                <a:latin typeface="Glacial Indifference"/>
                <a:ea typeface="Glacial Indifference"/>
                <a:cs typeface="Glacial Indifference"/>
                <a:sym typeface="Glacial Indifference"/>
              </a:rPr>
              <a:t>En esta parte nos metimos al editor de textos de VI para ver todas las reglas que tenia por default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28700" y="1028700"/>
            <a:ext cx="8054721" cy="8229600"/>
          </a:xfrm>
          <a:custGeom>
            <a:avLst/>
            <a:gdLst/>
            <a:ahLst/>
            <a:cxnLst/>
            <a:rect l="l" t="t" r="r" b="b"/>
            <a:pathLst>
              <a:path w="8054721" h="8229600">
                <a:moveTo>
                  <a:pt x="0" y="0"/>
                </a:moveTo>
                <a:lnTo>
                  <a:pt x="8054721" y="0"/>
                </a:lnTo>
                <a:lnTo>
                  <a:pt x="8054721" y="8229600"/>
                </a:lnTo>
                <a:lnTo>
                  <a:pt x="0" y="8229600"/>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9820135" y="904875"/>
            <a:ext cx="7439165" cy="3307806"/>
          </a:xfrm>
          <a:prstGeom prst="rect">
            <a:avLst/>
          </a:prstGeom>
        </p:spPr>
        <p:txBody>
          <a:bodyPr lIns="0" tIns="0" rIns="0" bIns="0" rtlCol="0" anchor="t">
            <a:spAutoFit/>
          </a:bodyPr>
          <a:lstStyle/>
          <a:p>
            <a:pPr algn="ctr">
              <a:lnSpc>
                <a:spcPts val="8780"/>
              </a:lnSpc>
            </a:pPr>
            <a:r>
              <a:rPr lang="en-US" sz="6271">
                <a:solidFill>
                  <a:srgbClr val="FFFFFF"/>
                </a:solidFill>
                <a:latin typeface="Glacial Indifference"/>
                <a:ea typeface="Glacial Indifference"/>
                <a:cs typeface="Glacial Indifference"/>
                <a:sym typeface="Glacial Indifference"/>
              </a:rPr>
              <a:t>Aquí visualizamos el contenido del script de datos del usuario</a:t>
            </a:r>
          </a:p>
        </p:txBody>
      </p:sp>
      <p:sp>
        <p:nvSpPr>
          <p:cNvPr id="4" name="TextBox 4"/>
          <p:cNvSpPr txBox="1"/>
          <p:nvPr/>
        </p:nvSpPr>
        <p:spPr>
          <a:xfrm>
            <a:off x="9594159" y="4836069"/>
            <a:ext cx="7891116" cy="4422231"/>
          </a:xfrm>
          <a:prstGeom prst="rect">
            <a:avLst/>
          </a:prstGeom>
        </p:spPr>
        <p:txBody>
          <a:bodyPr lIns="0" tIns="0" rIns="0" bIns="0" rtlCol="0" anchor="t">
            <a:spAutoFit/>
          </a:bodyPr>
          <a:lstStyle/>
          <a:p>
            <a:pPr algn="ctr">
              <a:lnSpc>
                <a:spcPts val="8780"/>
              </a:lnSpc>
            </a:pPr>
            <a:r>
              <a:rPr lang="en-US" sz="6271">
                <a:solidFill>
                  <a:srgbClr val="FFFFFF"/>
                </a:solidFill>
                <a:latin typeface="Glacial Indifference"/>
                <a:ea typeface="Glacial Indifference"/>
                <a:cs typeface="Glacial Indifference"/>
                <a:sym typeface="Glacial Indifference"/>
              </a:rPr>
              <a:t>Y despues de eso ejecutamos el script donde lo crea pero sin ser funcional</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28700" y="610613"/>
            <a:ext cx="8499162" cy="9065773"/>
          </a:xfrm>
          <a:custGeom>
            <a:avLst/>
            <a:gdLst/>
            <a:ahLst/>
            <a:cxnLst/>
            <a:rect l="l" t="t" r="r" b="b"/>
            <a:pathLst>
              <a:path w="8499162" h="9065773">
                <a:moveTo>
                  <a:pt x="0" y="0"/>
                </a:moveTo>
                <a:lnTo>
                  <a:pt x="8499162" y="0"/>
                </a:lnTo>
                <a:lnTo>
                  <a:pt x="8499162" y="9065774"/>
                </a:lnTo>
                <a:lnTo>
                  <a:pt x="0" y="9065774"/>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72085" y="641622"/>
            <a:ext cx="7364077" cy="8879931"/>
          </a:xfrm>
          <a:prstGeom prst="rect">
            <a:avLst/>
          </a:prstGeom>
        </p:spPr>
        <p:txBody>
          <a:bodyPr lIns="0" tIns="0" rIns="0" bIns="0" rtlCol="0" anchor="t">
            <a:spAutoFit/>
          </a:bodyPr>
          <a:lstStyle/>
          <a:p>
            <a:pPr algn="ctr">
              <a:lnSpc>
                <a:spcPts val="8780"/>
              </a:lnSpc>
            </a:pPr>
            <a:r>
              <a:rPr lang="en-US" sz="6271">
                <a:solidFill>
                  <a:srgbClr val="FFFFFF"/>
                </a:solidFill>
                <a:latin typeface="Glacial Indifference"/>
                <a:ea typeface="Glacial Indifference"/>
                <a:cs typeface="Glacial Indifference"/>
                <a:sym typeface="Glacial Indifference"/>
              </a:rPr>
              <a:t>Uno de los errores que aparece es que en vez de us-east-1 aparece con otras regiones y para modificarlo nos vamos al editor para cambiarlo</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237735" y="230614"/>
            <a:ext cx="7160531" cy="9825772"/>
          </a:xfrm>
          <a:custGeom>
            <a:avLst/>
            <a:gdLst/>
            <a:ahLst/>
            <a:cxnLst/>
            <a:rect l="l" t="t" r="r" b="b"/>
            <a:pathLst>
              <a:path w="7160531" h="9825772">
                <a:moveTo>
                  <a:pt x="0" y="0"/>
                </a:moveTo>
                <a:lnTo>
                  <a:pt x="7160531" y="0"/>
                </a:lnTo>
                <a:lnTo>
                  <a:pt x="7160531" y="9825772"/>
                </a:lnTo>
                <a:lnTo>
                  <a:pt x="0" y="9825772"/>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9518531" y="540740"/>
            <a:ext cx="8224893" cy="9062646"/>
          </a:xfrm>
          <a:prstGeom prst="rect">
            <a:avLst/>
          </a:prstGeom>
        </p:spPr>
        <p:txBody>
          <a:bodyPr lIns="0" tIns="0" rIns="0" bIns="0" rtlCol="0" anchor="t">
            <a:spAutoFit/>
          </a:bodyPr>
          <a:lstStyle/>
          <a:p>
            <a:pPr algn="ctr">
              <a:lnSpc>
                <a:spcPts val="10319"/>
              </a:lnSpc>
            </a:pPr>
            <a:r>
              <a:rPr lang="en-US" sz="7371">
                <a:solidFill>
                  <a:srgbClr val="FFFFFF"/>
                </a:solidFill>
                <a:latin typeface="Glacial Indifference"/>
                <a:ea typeface="Glacial Indifference"/>
                <a:cs typeface="Glacial Indifference"/>
                <a:sym typeface="Glacial Indifference"/>
              </a:rPr>
              <a:t>Ya una vez modificado volvemos a ejecutar el comando para correr la instancia y como se puede ver ya quedo listo</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61D27"/>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5562001"/>
          </a:xfrm>
          <a:custGeom>
            <a:avLst/>
            <a:gdLst/>
            <a:ahLst/>
            <a:cxnLst/>
            <a:rect l="l" t="t" r="r" b="b"/>
            <a:pathLst>
              <a:path w="18288000" h="5562001">
                <a:moveTo>
                  <a:pt x="0" y="0"/>
                </a:moveTo>
                <a:lnTo>
                  <a:pt x="18288000" y="0"/>
                </a:lnTo>
                <a:lnTo>
                  <a:pt x="18288000" y="5562001"/>
                </a:lnTo>
                <a:lnTo>
                  <a:pt x="0" y="5562001"/>
                </a:lnTo>
                <a:lnTo>
                  <a:pt x="0" y="0"/>
                </a:lnTo>
                <a:close/>
              </a:path>
            </a:pathLst>
          </a:custGeom>
          <a:blipFill>
            <a:blip r:embed="rId2"/>
            <a:stretch>
              <a:fillRect b="-1928"/>
            </a:stretch>
          </a:blipFill>
        </p:spPr>
        <p:txBody>
          <a:bodyPr/>
          <a:lstStyle/>
          <a:p>
            <a:endParaRPr lang="en-US"/>
          </a:p>
        </p:txBody>
      </p:sp>
      <p:sp>
        <p:nvSpPr>
          <p:cNvPr id="3" name="TextBox 3"/>
          <p:cNvSpPr txBox="1"/>
          <p:nvPr/>
        </p:nvSpPr>
        <p:spPr>
          <a:xfrm>
            <a:off x="0" y="3920406"/>
            <a:ext cx="18288000" cy="3858643"/>
          </a:xfrm>
          <a:prstGeom prst="rect">
            <a:avLst/>
          </a:prstGeom>
        </p:spPr>
        <p:txBody>
          <a:bodyPr lIns="0" tIns="0" rIns="0" bIns="0" rtlCol="0" anchor="t">
            <a:spAutoFit/>
          </a:bodyPr>
          <a:lstStyle/>
          <a:p>
            <a:pPr algn="ctr">
              <a:lnSpc>
                <a:spcPts val="10319"/>
              </a:lnSpc>
            </a:pPr>
            <a:r>
              <a:rPr lang="en-US" sz="7371">
                <a:solidFill>
                  <a:srgbClr val="FFFFFF"/>
                </a:solidFill>
                <a:latin typeface="Glacial Indifference"/>
                <a:ea typeface="Glacial Indifference"/>
                <a:cs typeface="Glacial Indifference"/>
                <a:sym typeface="Glacial Indifference"/>
              </a:rPr>
              <a:t>Y aqui esta como si se realizo correctamente y ahora la instancia esta en la consola de aws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81E28"/>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3233019"/>
          </a:xfrm>
          <a:custGeom>
            <a:avLst/>
            <a:gdLst/>
            <a:ahLst/>
            <a:cxnLst/>
            <a:rect l="l" t="t" r="r" b="b"/>
            <a:pathLst>
              <a:path w="18288000" h="3233019">
                <a:moveTo>
                  <a:pt x="0" y="0"/>
                </a:moveTo>
                <a:lnTo>
                  <a:pt x="18288000" y="0"/>
                </a:lnTo>
                <a:lnTo>
                  <a:pt x="18288000" y="3233019"/>
                </a:lnTo>
                <a:lnTo>
                  <a:pt x="0" y="3233019"/>
                </a:lnTo>
                <a:lnTo>
                  <a:pt x="0" y="0"/>
                </a:lnTo>
                <a:close/>
              </a:path>
            </a:pathLst>
          </a:custGeom>
          <a:blipFill>
            <a:blip r:embed="rId2"/>
            <a:stretch>
              <a:fillRect l="-10285" r="-1074"/>
            </a:stretch>
          </a:blipFill>
        </p:spPr>
        <p:txBody>
          <a:bodyPr/>
          <a:lstStyle/>
          <a:p>
            <a:endParaRPr lang="en-US"/>
          </a:p>
        </p:txBody>
      </p:sp>
      <p:sp>
        <p:nvSpPr>
          <p:cNvPr id="3" name="TextBox 3"/>
          <p:cNvSpPr txBox="1"/>
          <p:nvPr/>
        </p:nvSpPr>
        <p:spPr>
          <a:xfrm>
            <a:off x="160725" y="3529947"/>
            <a:ext cx="17966551" cy="5159644"/>
          </a:xfrm>
          <a:prstGeom prst="rect">
            <a:avLst/>
          </a:prstGeom>
        </p:spPr>
        <p:txBody>
          <a:bodyPr lIns="0" tIns="0" rIns="0" bIns="0" rtlCol="0" anchor="t">
            <a:spAutoFit/>
          </a:bodyPr>
          <a:lstStyle/>
          <a:p>
            <a:pPr algn="ctr">
              <a:lnSpc>
                <a:spcPts val="10319"/>
              </a:lnSpc>
            </a:pPr>
            <a:r>
              <a:rPr lang="en-US" sz="7371">
                <a:solidFill>
                  <a:srgbClr val="FFFFFF"/>
                </a:solidFill>
                <a:latin typeface="Glacial Indifference"/>
                <a:ea typeface="Glacial Indifference"/>
                <a:cs typeface="Glacial Indifference"/>
                <a:sym typeface="Glacial Indifference"/>
              </a:rPr>
              <a:t>Ahora faltan unos permisos para crear la instancia y nosotros los tuvimos que hacer como se ve aquí se puso de nombre mompopcafeserver</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BBBBBB"/>
        </a:solidFill>
        <a:effectLst/>
      </p:bgPr>
    </p:bg>
    <p:spTree>
      <p:nvGrpSpPr>
        <p:cNvPr id="1" name=""/>
        <p:cNvGrpSpPr/>
        <p:nvPr/>
      </p:nvGrpSpPr>
      <p:grpSpPr>
        <a:xfrm>
          <a:off x="0" y="0"/>
          <a:ext cx="0" cy="0"/>
          <a:chOff x="0" y="0"/>
          <a:chExt cx="0" cy="0"/>
        </a:xfrm>
      </p:grpSpPr>
      <p:sp>
        <p:nvSpPr>
          <p:cNvPr id="2" name="Freeform 2"/>
          <p:cNvSpPr/>
          <p:nvPr/>
        </p:nvSpPr>
        <p:spPr>
          <a:xfrm>
            <a:off x="247781" y="2077267"/>
            <a:ext cx="11216377" cy="6132467"/>
          </a:xfrm>
          <a:custGeom>
            <a:avLst/>
            <a:gdLst/>
            <a:ahLst/>
            <a:cxnLst/>
            <a:rect l="l" t="t" r="r" b="b"/>
            <a:pathLst>
              <a:path w="11216377" h="6132467">
                <a:moveTo>
                  <a:pt x="0" y="0"/>
                </a:moveTo>
                <a:lnTo>
                  <a:pt x="11216377" y="0"/>
                </a:lnTo>
                <a:lnTo>
                  <a:pt x="11216377" y="6132466"/>
                </a:lnTo>
                <a:lnTo>
                  <a:pt x="0" y="6132466"/>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937525" y="904875"/>
            <a:ext cx="7017442" cy="7874454"/>
          </a:xfrm>
          <a:prstGeom prst="rect">
            <a:avLst/>
          </a:prstGeom>
        </p:spPr>
        <p:txBody>
          <a:bodyPr lIns="0" tIns="0" rIns="0" bIns="0" rtlCol="0" anchor="t">
            <a:spAutoFit/>
          </a:bodyPr>
          <a:lstStyle/>
          <a:p>
            <a:pPr algn="ctr">
              <a:lnSpc>
                <a:spcPts val="8967"/>
              </a:lnSpc>
            </a:pPr>
            <a:r>
              <a:rPr lang="en-US" sz="6405">
                <a:solidFill>
                  <a:srgbClr val="000000"/>
                </a:solidFill>
                <a:latin typeface="Glacial Indifference"/>
                <a:ea typeface="Glacial Indifference"/>
                <a:cs typeface="Glacial Indifference"/>
                <a:sym typeface="Glacial Indifference"/>
              </a:rPr>
              <a:t>Y ya por parte del editor VI ponemos abajo de securityGroup ponemos el nombre de las reglas que creamos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93371" y="3522911"/>
            <a:ext cx="11301259" cy="5735389"/>
          </a:xfrm>
          <a:custGeom>
            <a:avLst/>
            <a:gdLst/>
            <a:ahLst/>
            <a:cxnLst/>
            <a:rect l="l" t="t" r="r" b="b"/>
            <a:pathLst>
              <a:path w="11301259" h="5735389">
                <a:moveTo>
                  <a:pt x="0" y="0"/>
                </a:moveTo>
                <a:lnTo>
                  <a:pt x="11301258" y="0"/>
                </a:lnTo>
                <a:lnTo>
                  <a:pt x="11301258" y="5735389"/>
                </a:lnTo>
                <a:lnTo>
                  <a:pt x="0" y="5735389"/>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6765667" y="745794"/>
            <a:ext cx="4099679" cy="1566544"/>
          </a:xfrm>
          <a:prstGeom prst="rect">
            <a:avLst/>
          </a:prstGeom>
        </p:spPr>
        <p:txBody>
          <a:bodyPr lIns="0" tIns="0" rIns="0" bIns="0" rtlCol="0" anchor="t">
            <a:spAutoFit/>
          </a:bodyPr>
          <a:lstStyle/>
          <a:p>
            <a:pPr marL="0" lvl="0" indent="0" algn="ctr">
              <a:lnSpc>
                <a:spcPts val="12880"/>
              </a:lnSpc>
              <a:spcBef>
                <a:spcPct val="0"/>
              </a:spcBef>
            </a:pPr>
            <a:r>
              <a:rPr lang="en-US" sz="9200" b="1">
                <a:solidFill>
                  <a:srgbClr val="FFFFFF"/>
                </a:solidFill>
                <a:latin typeface="Canva Sans Bold"/>
                <a:ea typeface="Canva Sans Bold"/>
                <a:cs typeface="Canva Sans Bold"/>
                <a:sym typeface="Canva Sans Bold"/>
              </a:rPr>
              <a:t>GitHub</a:t>
            </a:r>
          </a:p>
        </p:txBody>
      </p:sp>
      <p:sp>
        <p:nvSpPr>
          <p:cNvPr id="4" name="TextBox 4"/>
          <p:cNvSpPr txBox="1"/>
          <p:nvPr/>
        </p:nvSpPr>
        <p:spPr>
          <a:xfrm>
            <a:off x="1851779" y="2567987"/>
            <a:ext cx="13927456" cy="807085"/>
          </a:xfrm>
          <a:prstGeom prst="rect">
            <a:avLst/>
          </a:prstGeom>
        </p:spPr>
        <p:txBody>
          <a:bodyPr lIns="0" tIns="0" rIns="0" bIns="0" rtlCol="0" anchor="t">
            <a:spAutoFit/>
          </a:bodyPr>
          <a:lstStyle/>
          <a:p>
            <a:pPr algn="l">
              <a:lnSpc>
                <a:spcPts val="6439"/>
              </a:lnSpc>
            </a:pPr>
            <a:r>
              <a:rPr lang="en-US" sz="4599" u="sng">
                <a:solidFill>
                  <a:srgbClr val="FFFFFF"/>
                </a:solidFill>
                <a:latin typeface="Arimo"/>
                <a:ea typeface="Arimo"/>
                <a:cs typeface="Arimo"/>
                <a:sym typeface="Arimo"/>
                <a:hlinkClick r:id="rId3" tooltip="https://github.com/Erick-MSD/Avance-del-Proyecto.git"/>
              </a:rPr>
              <a:t>https://github.com/Erick-MSD/Avance-del-Proyecto.git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20141" y="548640"/>
            <a:ext cx="18288000" cy="8709660"/>
          </a:xfrm>
          <a:custGeom>
            <a:avLst/>
            <a:gdLst/>
            <a:ahLst/>
            <a:cxnLst/>
            <a:rect l="l" t="t" r="r" b="b"/>
            <a:pathLst>
              <a:path w="18288000" h="8709660">
                <a:moveTo>
                  <a:pt x="0" y="0"/>
                </a:moveTo>
                <a:lnTo>
                  <a:pt x="18288000" y="0"/>
                </a:lnTo>
                <a:lnTo>
                  <a:pt x="18288000" y="8709660"/>
                </a:lnTo>
                <a:lnTo>
                  <a:pt x="0" y="8709660"/>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4620939" y="8001658"/>
            <a:ext cx="8334213" cy="1256642"/>
          </a:xfrm>
          <a:prstGeom prst="rect">
            <a:avLst/>
          </a:prstGeom>
        </p:spPr>
        <p:txBody>
          <a:bodyPr lIns="0" tIns="0" rIns="0" bIns="0" rtlCol="0" anchor="t">
            <a:spAutoFit/>
          </a:bodyPr>
          <a:lstStyle/>
          <a:p>
            <a:pPr algn="ctr">
              <a:lnSpc>
                <a:spcPts val="10319"/>
              </a:lnSpc>
            </a:pPr>
            <a:r>
              <a:rPr lang="en-US" sz="7371">
                <a:solidFill>
                  <a:srgbClr val="FFFFFF"/>
                </a:solidFill>
                <a:latin typeface="Glacial Indifference"/>
                <a:ea typeface="Glacial Indifference"/>
                <a:cs typeface="Glacial Indifference"/>
                <a:sym typeface="Glacial Indifference"/>
              </a:rPr>
              <a:t>Aquí se instalo nmap</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8894737"/>
          </a:xfrm>
          <a:custGeom>
            <a:avLst/>
            <a:gdLst/>
            <a:ahLst/>
            <a:cxnLst/>
            <a:rect l="l" t="t" r="r" b="b"/>
            <a:pathLst>
              <a:path w="18288000" h="8894737">
                <a:moveTo>
                  <a:pt x="0" y="0"/>
                </a:moveTo>
                <a:lnTo>
                  <a:pt x="18288000" y="0"/>
                </a:lnTo>
                <a:lnTo>
                  <a:pt x="18288000" y="8894737"/>
                </a:lnTo>
                <a:lnTo>
                  <a:pt x="0" y="8894737"/>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967177" y="8842648"/>
            <a:ext cx="13701809" cy="1256642"/>
          </a:xfrm>
          <a:prstGeom prst="rect">
            <a:avLst/>
          </a:prstGeom>
        </p:spPr>
        <p:txBody>
          <a:bodyPr lIns="0" tIns="0" rIns="0" bIns="0" rtlCol="0" anchor="t">
            <a:spAutoFit/>
          </a:bodyPr>
          <a:lstStyle/>
          <a:p>
            <a:pPr algn="ctr">
              <a:lnSpc>
                <a:spcPts val="10319"/>
              </a:lnSpc>
            </a:pPr>
            <a:r>
              <a:rPr lang="en-US" sz="7371">
                <a:solidFill>
                  <a:srgbClr val="FFFFFF"/>
                </a:solidFill>
                <a:latin typeface="Glacial Indifference"/>
                <a:ea typeface="Glacial Indifference"/>
                <a:cs typeface="Glacial Indifference"/>
                <a:sym typeface="Glacial Indifference"/>
              </a:rPr>
              <a:t>Aquí ya hicimos la primera prueba</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71E28"/>
        </a:solidFill>
        <a:effectLst/>
      </p:bgPr>
    </p:bg>
    <p:spTree>
      <p:nvGrpSpPr>
        <p:cNvPr id="1" name=""/>
        <p:cNvGrpSpPr/>
        <p:nvPr/>
      </p:nvGrpSpPr>
      <p:grpSpPr>
        <a:xfrm>
          <a:off x="0" y="0"/>
          <a:ext cx="0" cy="0"/>
          <a:chOff x="0" y="0"/>
          <a:chExt cx="0" cy="0"/>
        </a:xfrm>
      </p:grpSpPr>
      <p:sp>
        <p:nvSpPr>
          <p:cNvPr id="2" name="Freeform 2"/>
          <p:cNvSpPr/>
          <p:nvPr/>
        </p:nvSpPr>
        <p:spPr>
          <a:xfrm>
            <a:off x="514350" y="370450"/>
            <a:ext cx="17259300" cy="6400800"/>
          </a:xfrm>
          <a:custGeom>
            <a:avLst/>
            <a:gdLst/>
            <a:ahLst/>
            <a:cxnLst/>
            <a:rect l="l" t="t" r="r" b="b"/>
            <a:pathLst>
              <a:path w="17259300" h="6400800">
                <a:moveTo>
                  <a:pt x="0" y="0"/>
                </a:moveTo>
                <a:lnTo>
                  <a:pt x="17259300" y="0"/>
                </a:lnTo>
                <a:lnTo>
                  <a:pt x="17259300" y="6400800"/>
                </a:lnTo>
                <a:lnTo>
                  <a:pt x="0" y="6400800"/>
                </a:lnTo>
                <a:lnTo>
                  <a:pt x="0" y="0"/>
                </a:lnTo>
                <a:close/>
              </a:path>
            </a:pathLst>
          </a:custGeom>
          <a:blipFill>
            <a:blip r:embed="rId2"/>
            <a:stretch>
              <a:fillRect r="-5960"/>
            </a:stretch>
          </a:blipFill>
        </p:spPr>
        <p:txBody>
          <a:bodyPr/>
          <a:lstStyle/>
          <a:p>
            <a:endParaRPr lang="en-US"/>
          </a:p>
        </p:txBody>
      </p:sp>
      <p:sp>
        <p:nvSpPr>
          <p:cNvPr id="3" name="TextBox 3"/>
          <p:cNvSpPr txBox="1"/>
          <p:nvPr/>
        </p:nvSpPr>
        <p:spPr>
          <a:xfrm>
            <a:off x="355954" y="6890351"/>
            <a:ext cx="17576091" cy="2557643"/>
          </a:xfrm>
          <a:prstGeom prst="rect">
            <a:avLst/>
          </a:prstGeom>
        </p:spPr>
        <p:txBody>
          <a:bodyPr lIns="0" tIns="0" rIns="0" bIns="0" rtlCol="0" anchor="t">
            <a:spAutoFit/>
          </a:bodyPr>
          <a:lstStyle/>
          <a:p>
            <a:pPr algn="ctr">
              <a:lnSpc>
                <a:spcPts val="10319"/>
              </a:lnSpc>
            </a:pPr>
            <a:r>
              <a:rPr lang="en-US" sz="7371">
                <a:solidFill>
                  <a:srgbClr val="FFFFFF"/>
                </a:solidFill>
                <a:latin typeface="Glacial Indifference"/>
                <a:ea typeface="Glacial Indifference"/>
                <a:cs typeface="Glacial Indifference"/>
                <a:sym typeface="Glacial Indifference"/>
              </a:rPr>
              <a:t>En esta parte agregamos la regla del puerto 80</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924860"/>
            <a:ext cx="12944599" cy="7362140"/>
          </a:xfrm>
          <a:custGeom>
            <a:avLst/>
            <a:gdLst/>
            <a:ahLst/>
            <a:cxnLst/>
            <a:rect l="l" t="t" r="r" b="b"/>
            <a:pathLst>
              <a:path w="12944599" h="7362140">
                <a:moveTo>
                  <a:pt x="0" y="0"/>
                </a:moveTo>
                <a:lnTo>
                  <a:pt x="12944599" y="0"/>
                </a:lnTo>
                <a:lnTo>
                  <a:pt x="12944599" y="7362140"/>
                </a:lnTo>
                <a:lnTo>
                  <a:pt x="0" y="7362140"/>
                </a:lnTo>
                <a:lnTo>
                  <a:pt x="0" y="0"/>
                </a:lnTo>
                <a:close/>
              </a:path>
            </a:pathLst>
          </a:custGeom>
          <a:blipFill>
            <a:blip r:embed="rId2"/>
            <a:stretch>
              <a:fillRect b="-4397"/>
            </a:stretch>
          </a:blipFill>
        </p:spPr>
        <p:txBody>
          <a:bodyPr/>
          <a:lstStyle/>
          <a:p>
            <a:endParaRPr lang="en-US"/>
          </a:p>
        </p:txBody>
      </p:sp>
      <p:sp>
        <p:nvSpPr>
          <p:cNvPr id="3" name="Freeform 3"/>
          <p:cNvSpPr/>
          <p:nvPr/>
        </p:nvSpPr>
        <p:spPr>
          <a:xfrm>
            <a:off x="0" y="0"/>
            <a:ext cx="12944599" cy="2924860"/>
          </a:xfrm>
          <a:custGeom>
            <a:avLst/>
            <a:gdLst/>
            <a:ahLst/>
            <a:cxnLst/>
            <a:rect l="l" t="t" r="r" b="b"/>
            <a:pathLst>
              <a:path w="12944599" h="2924860">
                <a:moveTo>
                  <a:pt x="0" y="0"/>
                </a:moveTo>
                <a:lnTo>
                  <a:pt x="12944599" y="0"/>
                </a:lnTo>
                <a:lnTo>
                  <a:pt x="12944599" y="2924860"/>
                </a:lnTo>
                <a:lnTo>
                  <a:pt x="0" y="2924860"/>
                </a:lnTo>
                <a:lnTo>
                  <a:pt x="0" y="0"/>
                </a:lnTo>
                <a:close/>
              </a:path>
            </a:pathLst>
          </a:custGeom>
          <a:blipFill>
            <a:blip r:embed="rId3"/>
            <a:stretch>
              <a:fillRect t="-3763" r="-11890" b="-24986"/>
            </a:stretch>
          </a:blipFill>
        </p:spPr>
        <p:txBody>
          <a:bodyPr/>
          <a:lstStyle/>
          <a:p>
            <a:endParaRPr lang="en-US"/>
          </a:p>
        </p:txBody>
      </p:sp>
      <p:sp>
        <p:nvSpPr>
          <p:cNvPr id="4" name="TextBox 4"/>
          <p:cNvSpPr txBox="1"/>
          <p:nvPr/>
        </p:nvSpPr>
        <p:spPr>
          <a:xfrm>
            <a:off x="11293286" y="-142875"/>
            <a:ext cx="7146555" cy="10363647"/>
          </a:xfrm>
          <a:prstGeom prst="rect">
            <a:avLst/>
          </a:prstGeom>
        </p:spPr>
        <p:txBody>
          <a:bodyPr lIns="0" tIns="0" rIns="0" bIns="0" rtlCol="0" anchor="t">
            <a:spAutoFit/>
          </a:bodyPr>
          <a:lstStyle/>
          <a:p>
            <a:pPr algn="ctr">
              <a:lnSpc>
                <a:spcPts val="10319"/>
              </a:lnSpc>
            </a:pPr>
            <a:r>
              <a:rPr lang="en-US" sz="7371">
                <a:solidFill>
                  <a:srgbClr val="000000"/>
                </a:solidFill>
                <a:latin typeface="Glacial Indifference"/>
                <a:ea typeface="Glacial Indifference"/>
                <a:cs typeface="Glacial Indifference"/>
                <a:sym typeface="Glacial Indifference"/>
              </a:rPr>
              <a:t>Y ya para terminar podemos ver como si sirvieron con los 2 ligas que son la pura IP y la IP con mompopcafe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53389" y="4236403"/>
            <a:ext cx="9781223" cy="1988835"/>
          </a:xfrm>
          <a:prstGeom prst="rect">
            <a:avLst/>
          </a:prstGeom>
        </p:spPr>
        <p:txBody>
          <a:bodyPr lIns="0" tIns="0" rIns="0" bIns="0" rtlCol="0" anchor="t">
            <a:spAutoFit/>
          </a:bodyPr>
          <a:lstStyle/>
          <a:p>
            <a:pPr marL="0" lvl="0" indent="0" algn="ctr">
              <a:lnSpc>
                <a:spcPts val="16379"/>
              </a:lnSpc>
              <a:spcBef>
                <a:spcPct val="0"/>
              </a:spcBef>
            </a:pPr>
            <a:r>
              <a:rPr lang="en-US" sz="11699" b="1">
                <a:solidFill>
                  <a:srgbClr val="000000"/>
                </a:solidFill>
                <a:latin typeface="Canva Sans Bold"/>
                <a:ea typeface="Canva Sans Bold"/>
                <a:cs typeface="Canva Sans Bold"/>
                <a:sym typeface="Canva Sans Bold"/>
              </a:rPr>
              <a:t>Laboratorio 2</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81329" y="2029438"/>
            <a:ext cx="11301259" cy="5156199"/>
          </a:xfrm>
          <a:custGeom>
            <a:avLst/>
            <a:gdLst/>
            <a:ahLst/>
            <a:cxnLst/>
            <a:rect l="l" t="t" r="r" b="b"/>
            <a:pathLst>
              <a:path w="11301259" h="5156199">
                <a:moveTo>
                  <a:pt x="0" y="0"/>
                </a:moveTo>
                <a:lnTo>
                  <a:pt x="11301259" y="0"/>
                </a:lnTo>
                <a:lnTo>
                  <a:pt x="11301259" y="5156199"/>
                </a:lnTo>
                <a:lnTo>
                  <a:pt x="0" y="5156199"/>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2043819" y="3968354"/>
            <a:ext cx="6063071" cy="993825"/>
          </a:xfrm>
          <a:prstGeom prst="rect">
            <a:avLst/>
          </a:prstGeom>
        </p:spPr>
        <p:txBody>
          <a:bodyPr lIns="0" tIns="0" rIns="0" bIns="0" rtlCol="0" anchor="t">
            <a:spAutoFit/>
          </a:bodyPr>
          <a:lstStyle/>
          <a:p>
            <a:pPr algn="ctr">
              <a:lnSpc>
                <a:spcPts val="4022"/>
              </a:lnSpc>
              <a:spcBef>
                <a:spcPct val="0"/>
              </a:spcBef>
            </a:pPr>
            <a:r>
              <a:rPr lang="en-US" sz="2873">
                <a:solidFill>
                  <a:srgbClr val="FFFFFF"/>
                </a:solidFill>
                <a:latin typeface="Glacial Indifference"/>
                <a:ea typeface="Glacial Indifference"/>
                <a:cs typeface="Glacial Indifference"/>
                <a:sym typeface="Glacial Indifference"/>
              </a:rPr>
              <a:t>Aqui esta el AMI que se ocupa para el Laboratorio</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28700" y="2627252"/>
            <a:ext cx="16230600" cy="1156430"/>
          </a:xfrm>
          <a:custGeom>
            <a:avLst/>
            <a:gdLst/>
            <a:ahLst/>
            <a:cxnLst/>
            <a:rect l="l" t="t" r="r" b="b"/>
            <a:pathLst>
              <a:path w="16230600" h="1156430">
                <a:moveTo>
                  <a:pt x="0" y="0"/>
                </a:moveTo>
                <a:lnTo>
                  <a:pt x="16230600" y="0"/>
                </a:lnTo>
                <a:lnTo>
                  <a:pt x="16230600" y="1156430"/>
                </a:lnTo>
                <a:lnTo>
                  <a:pt x="0" y="1156430"/>
                </a:lnTo>
                <a:lnTo>
                  <a:pt x="0" y="0"/>
                </a:lnTo>
                <a:close/>
              </a:path>
            </a:pathLst>
          </a:custGeom>
          <a:blipFill>
            <a:blip r:embed="rId2"/>
            <a:stretch>
              <a:fillRect/>
            </a:stretch>
          </a:blipFill>
        </p:spPr>
        <p:txBody>
          <a:bodyPr/>
          <a:lstStyle/>
          <a:p>
            <a:endParaRPr lang="en-US"/>
          </a:p>
        </p:txBody>
      </p:sp>
      <p:sp>
        <p:nvSpPr>
          <p:cNvPr id="3" name="Freeform 3"/>
          <p:cNvSpPr/>
          <p:nvPr/>
        </p:nvSpPr>
        <p:spPr>
          <a:xfrm>
            <a:off x="1028700" y="5163259"/>
            <a:ext cx="16230600" cy="1136142"/>
          </a:xfrm>
          <a:custGeom>
            <a:avLst/>
            <a:gdLst/>
            <a:ahLst/>
            <a:cxnLst/>
            <a:rect l="l" t="t" r="r" b="b"/>
            <a:pathLst>
              <a:path w="16230600" h="1136142">
                <a:moveTo>
                  <a:pt x="0" y="0"/>
                </a:moveTo>
                <a:lnTo>
                  <a:pt x="16230600" y="0"/>
                </a:lnTo>
                <a:lnTo>
                  <a:pt x="16230600" y="1136142"/>
                </a:lnTo>
                <a:lnTo>
                  <a:pt x="0" y="1136142"/>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5723459" y="4002932"/>
            <a:ext cx="6841081" cy="489000"/>
          </a:xfrm>
          <a:prstGeom prst="rect">
            <a:avLst/>
          </a:prstGeom>
        </p:spPr>
        <p:txBody>
          <a:bodyPr lIns="0" tIns="0" rIns="0" bIns="0" rtlCol="0" anchor="t">
            <a:spAutoFit/>
          </a:bodyPr>
          <a:lstStyle/>
          <a:p>
            <a:pPr algn="ctr">
              <a:lnSpc>
                <a:spcPts val="4022"/>
              </a:lnSpc>
              <a:spcBef>
                <a:spcPct val="0"/>
              </a:spcBef>
            </a:pPr>
            <a:r>
              <a:rPr lang="en-US" sz="2873">
                <a:solidFill>
                  <a:srgbClr val="FFFFFF"/>
                </a:solidFill>
                <a:latin typeface="Glacial Indifference"/>
                <a:ea typeface="Glacial Indifference"/>
                <a:cs typeface="Glacial Indifference"/>
                <a:sym typeface="Glacial Indifference"/>
              </a:rPr>
              <a:t>En esta parte se encuentra el subnet</a:t>
            </a:r>
          </a:p>
        </p:txBody>
      </p:sp>
      <p:sp>
        <p:nvSpPr>
          <p:cNvPr id="5" name="TextBox 5"/>
          <p:cNvSpPr txBox="1"/>
          <p:nvPr/>
        </p:nvSpPr>
        <p:spPr>
          <a:xfrm>
            <a:off x="3199248" y="6521347"/>
            <a:ext cx="11889504" cy="489000"/>
          </a:xfrm>
          <a:prstGeom prst="rect">
            <a:avLst/>
          </a:prstGeom>
        </p:spPr>
        <p:txBody>
          <a:bodyPr lIns="0" tIns="0" rIns="0" bIns="0" rtlCol="0" anchor="t">
            <a:spAutoFit/>
          </a:bodyPr>
          <a:lstStyle/>
          <a:p>
            <a:pPr algn="ctr">
              <a:lnSpc>
                <a:spcPts val="4022"/>
              </a:lnSpc>
              <a:spcBef>
                <a:spcPct val="0"/>
              </a:spcBef>
            </a:pPr>
            <a:r>
              <a:rPr lang="en-US" sz="2873">
                <a:solidFill>
                  <a:srgbClr val="FFFFFF"/>
                </a:solidFill>
                <a:latin typeface="Glacial Indifference"/>
                <a:ea typeface="Glacial Indifference"/>
                <a:cs typeface="Glacial Indifference"/>
                <a:sym typeface="Glacial Indifference"/>
              </a:rPr>
              <a:t>En esta parte se encuentra el Grupo de Seguridad que se va a utilizar</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210658" y="2346997"/>
            <a:ext cx="15881947" cy="5598386"/>
          </a:xfrm>
          <a:custGeom>
            <a:avLst/>
            <a:gdLst/>
            <a:ahLst/>
            <a:cxnLst/>
            <a:rect l="l" t="t" r="r" b="b"/>
            <a:pathLst>
              <a:path w="15881947" h="5598386">
                <a:moveTo>
                  <a:pt x="0" y="0"/>
                </a:moveTo>
                <a:lnTo>
                  <a:pt x="15881947" y="0"/>
                </a:lnTo>
                <a:lnTo>
                  <a:pt x="15881947" y="5598386"/>
                </a:lnTo>
                <a:lnTo>
                  <a:pt x="0" y="5598386"/>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3199248" y="1542080"/>
            <a:ext cx="11889504" cy="489000"/>
          </a:xfrm>
          <a:prstGeom prst="rect">
            <a:avLst/>
          </a:prstGeom>
        </p:spPr>
        <p:txBody>
          <a:bodyPr lIns="0" tIns="0" rIns="0" bIns="0" rtlCol="0" anchor="t">
            <a:spAutoFit/>
          </a:bodyPr>
          <a:lstStyle/>
          <a:p>
            <a:pPr algn="ctr">
              <a:lnSpc>
                <a:spcPts val="4022"/>
              </a:lnSpc>
              <a:spcBef>
                <a:spcPct val="0"/>
              </a:spcBef>
            </a:pPr>
            <a:r>
              <a:rPr lang="en-US" sz="2873">
                <a:solidFill>
                  <a:srgbClr val="FFFFFF"/>
                </a:solidFill>
                <a:latin typeface="Glacial Indifference"/>
                <a:ea typeface="Glacial Indifference"/>
                <a:cs typeface="Glacial Indifference"/>
                <a:sym typeface="Glacial Indifference"/>
              </a:rPr>
              <a:t>Aqui podemos descargar de User Data y podemos ver que contiene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072987" y="1927734"/>
            <a:ext cx="10808300" cy="4022078"/>
          </a:xfrm>
          <a:custGeom>
            <a:avLst/>
            <a:gdLst/>
            <a:ahLst/>
            <a:cxnLst/>
            <a:rect l="l" t="t" r="r" b="b"/>
            <a:pathLst>
              <a:path w="10808300" h="4022078">
                <a:moveTo>
                  <a:pt x="0" y="0"/>
                </a:moveTo>
                <a:lnTo>
                  <a:pt x="10808300" y="0"/>
                </a:lnTo>
                <a:lnTo>
                  <a:pt x="10808300" y="4022078"/>
                </a:lnTo>
                <a:lnTo>
                  <a:pt x="0" y="4022078"/>
                </a:lnTo>
                <a:lnTo>
                  <a:pt x="0" y="0"/>
                </a:lnTo>
                <a:close/>
              </a:path>
            </a:pathLst>
          </a:custGeom>
          <a:blipFill>
            <a:blip r:embed="rId2"/>
            <a:stretch>
              <a:fillRect/>
            </a:stretch>
          </a:blipFill>
        </p:spPr>
        <p:txBody>
          <a:bodyPr/>
          <a:lstStyle/>
          <a:p>
            <a:endParaRPr lang="en-US"/>
          </a:p>
        </p:txBody>
      </p:sp>
      <p:sp>
        <p:nvSpPr>
          <p:cNvPr id="3" name="Freeform 3"/>
          <p:cNvSpPr/>
          <p:nvPr/>
        </p:nvSpPr>
        <p:spPr>
          <a:xfrm>
            <a:off x="149976" y="634430"/>
            <a:ext cx="6923012" cy="6204749"/>
          </a:xfrm>
          <a:custGeom>
            <a:avLst/>
            <a:gdLst/>
            <a:ahLst/>
            <a:cxnLst/>
            <a:rect l="l" t="t" r="r" b="b"/>
            <a:pathLst>
              <a:path w="6923012" h="6204749">
                <a:moveTo>
                  <a:pt x="0" y="0"/>
                </a:moveTo>
                <a:lnTo>
                  <a:pt x="6923011" y="0"/>
                </a:lnTo>
                <a:lnTo>
                  <a:pt x="6923011" y="6204749"/>
                </a:lnTo>
                <a:lnTo>
                  <a:pt x="0" y="6204749"/>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3406717" y="7351225"/>
            <a:ext cx="11889504" cy="489000"/>
          </a:xfrm>
          <a:prstGeom prst="rect">
            <a:avLst/>
          </a:prstGeom>
        </p:spPr>
        <p:txBody>
          <a:bodyPr lIns="0" tIns="0" rIns="0" bIns="0" rtlCol="0" anchor="t">
            <a:spAutoFit/>
          </a:bodyPr>
          <a:lstStyle/>
          <a:p>
            <a:pPr algn="ctr">
              <a:lnSpc>
                <a:spcPts val="4022"/>
              </a:lnSpc>
              <a:spcBef>
                <a:spcPct val="0"/>
              </a:spcBef>
            </a:pPr>
            <a:r>
              <a:rPr lang="en-US" sz="2873">
                <a:solidFill>
                  <a:srgbClr val="FFFFFF"/>
                </a:solidFill>
                <a:latin typeface="Glacial Indifference"/>
                <a:ea typeface="Glacial Indifference"/>
                <a:cs typeface="Glacial Indifference"/>
                <a:sym typeface="Glacial Indifference"/>
              </a:rPr>
              <a:t>aqui ya generamos la instancia y vemos su valores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69906" y="1973211"/>
            <a:ext cx="17548188" cy="1798689"/>
          </a:xfrm>
          <a:custGeom>
            <a:avLst/>
            <a:gdLst/>
            <a:ahLst/>
            <a:cxnLst/>
            <a:rect l="l" t="t" r="r" b="b"/>
            <a:pathLst>
              <a:path w="17548188" h="1798689">
                <a:moveTo>
                  <a:pt x="0" y="0"/>
                </a:moveTo>
                <a:lnTo>
                  <a:pt x="17548188" y="0"/>
                </a:lnTo>
                <a:lnTo>
                  <a:pt x="17548188" y="1798689"/>
                </a:lnTo>
                <a:lnTo>
                  <a:pt x="0" y="1798689"/>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3009068" y="4149675"/>
            <a:ext cx="11889504" cy="1498650"/>
          </a:xfrm>
          <a:prstGeom prst="rect">
            <a:avLst/>
          </a:prstGeom>
        </p:spPr>
        <p:txBody>
          <a:bodyPr lIns="0" tIns="0" rIns="0" bIns="0" rtlCol="0" anchor="t">
            <a:spAutoFit/>
          </a:bodyPr>
          <a:lstStyle/>
          <a:p>
            <a:pPr algn="ctr">
              <a:lnSpc>
                <a:spcPts val="4022"/>
              </a:lnSpc>
              <a:spcBef>
                <a:spcPct val="0"/>
              </a:spcBef>
            </a:pPr>
            <a:r>
              <a:rPr lang="en-US" sz="2873">
                <a:solidFill>
                  <a:srgbClr val="FFFFFF"/>
                </a:solidFill>
                <a:latin typeface="Glacial Indifference"/>
                <a:ea typeface="Glacial Indifference"/>
                <a:cs typeface="Glacial Indifference"/>
                <a:sym typeface="Glacial Indifference"/>
              </a:rPr>
              <a:t>En esta parte validamos que la instancia este corriendo y ya confirmando eso ejecutamos el server para iniciarlo podemos ver que ya se encuentra en la consola de AWS</a:t>
            </a:r>
          </a:p>
        </p:txBody>
      </p:sp>
      <p:sp>
        <p:nvSpPr>
          <p:cNvPr id="4" name="Freeform 4"/>
          <p:cNvSpPr/>
          <p:nvPr/>
        </p:nvSpPr>
        <p:spPr>
          <a:xfrm>
            <a:off x="257050" y="5828918"/>
            <a:ext cx="17661043" cy="3003541"/>
          </a:xfrm>
          <a:custGeom>
            <a:avLst/>
            <a:gdLst/>
            <a:ahLst/>
            <a:cxnLst/>
            <a:rect l="l" t="t" r="r" b="b"/>
            <a:pathLst>
              <a:path w="17661043" h="3003541">
                <a:moveTo>
                  <a:pt x="0" y="0"/>
                </a:moveTo>
                <a:lnTo>
                  <a:pt x="17661044" y="0"/>
                </a:lnTo>
                <a:lnTo>
                  <a:pt x="17661044" y="3003541"/>
                </a:lnTo>
                <a:lnTo>
                  <a:pt x="0" y="3003541"/>
                </a:lnTo>
                <a:lnTo>
                  <a:pt x="0" y="0"/>
                </a:lnTo>
                <a:close/>
              </a:path>
            </a:pathLst>
          </a:custGeom>
          <a:blipFill>
            <a:blip r:embed="rId3"/>
            <a:stretch>
              <a:fillRect l="-1535" r="-1535"/>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505200" y="3206626"/>
            <a:ext cx="11558531" cy="6920671"/>
          </a:xfrm>
          <a:custGeom>
            <a:avLst/>
            <a:gdLst/>
            <a:ahLst/>
            <a:cxnLst/>
            <a:rect l="l" t="t" r="r" b="b"/>
            <a:pathLst>
              <a:path w="11558531" h="6920671">
                <a:moveTo>
                  <a:pt x="0" y="0"/>
                </a:moveTo>
                <a:lnTo>
                  <a:pt x="11558532" y="0"/>
                </a:lnTo>
                <a:lnTo>
                  <a:pt x="11558532" y="6920671"/>
                </a:lnTo>
                <a:lnTo>
                  <a:pt x="0" y="6920671"/>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582275" y="159703"/>
            <a:ext cx="17123450" cy="1566544"/>
          </a:xfrm>
          <a:prstGeom prst="rect">
            <a:avLst/>
          </a:prstGeom>
        </p:spPr>
        <p:txBody>
          <a:bodyPr lIns="0" tIns="0" rIns="0" bIns="0" rtlCol="0" anchor="t">
            <a:spAutoFit/>
          </a:bodyPr>
          <a:lstStyle/>
          <a:p>
            <a:pPr marL="0" lvl="0" indent="0" algn="ctr">
              <a:lnSpc>
                <a:spcPts val="12880"/>
              </a:lnSpc>
              <a:spcBef>
                <a:spcPct val="0"/>
              </a:spcBef>
            </a:pPr>
            <a:r>
              <a:rPr lang="en-US" sz="9200" b="1" dirty="0" err="1">
                <a:solidFill>
                  <a:srgbClr val="FFFFFF"/>
                </a:solidFill>
                <a:latin typeface="Canva Sans Bold"/>
                <a:ea typeface="Canva Sans Bold"/>
                <a:cs typeface="Canva Sans Bold"/>
                <a:sym typeface="Canva Sans Bold"/>
              </a:rPr>
              <a:t>Clonación</a:t>
            </a:r>
            <a:r>
              <a:rPr lang="en-US" sz="9200" b="1" dirty="0">
                <a:solidFill>
                  <a:srgbClr val="FFFFFF"/>
                </a:solidFill>
                <a:latin typeface="Canva Sans Bold"/>
                <a:ea typeface="Canva Sans Bold"/>
                <a:cs typeface="Canva Sans Bold"/>
                <a:sym typeface="Canva Sans Bold"/>
              </a:rPr>
              <a:t> de la </a:t>
            </a:r>
            <a:r>
              <a:rPr lang="en-US" sz="9200" b="1" dirty="0" err="1">
                <a:solidFill>
                  <a:srgbClr val="FFFFFF"/>
                </a:solidFill>
                <a:latin typeface="Canva Sans Bold"/>
                <a:ea typeface="Canva Sans Bold"/>
                <a:cs typeface="Canva Sans Bold"/>
                <a:sym typeface="Canva Sans Bold"/>
              </a:rPr>
              <a:t>carpeta</a:t>
            </a:r>
            <a:r>
              <a:rPr lang="en-US" sz="9200" b="1" dirty="0">
                <a:solidFill>
                  <a:srgbClr val="FFFFFF"/>
                </a:solidFill>
                <a:latin typeface="Canva Sans Bold"/>
                <a:ea typeface="Canva Sans Bold"/>
                <a:cs typeface="Canva Sans Bold"/>
                <a:sym typeface="Canva Sans Bold"/>
              </a:rPr>
              <a:t> </a:t>
            </a:r>
            <a:r>
              <a:rPr lang="en-US" sz="9200" b="1" dirty="0" err="1">
                <a:solidFill>
                  <a:srgbClr val="FFFFFF"/>
                </a:solidFill>
                <a:latin typeface="Canva Sans Bold"/>
                <a:ea typeface="Canva Sans Bold"/>
                <a:cs typeface="Canva Sans Bold"/>
                <a:sym typeface="Canva Sans Bold"/>
              </a:rPr>
              <a:t>en</a:t>
            </a:r>
            <a:r>
              <a:rPr lang="en-US" sz="9200" b="1" dirty="0">
                <a:solidFill>
                  <a:srgbClr val="FFFFFF"/>
                </a:solidFill>
                <a:latin typeface="Canva Sans Bold"/>
                <a:ea typeface="Canva Sans Bold"/>
                <a:cs typeface="Canva Sans Bold"/>
                <a:sym typeface="Canva Sans Bold"/>
              </a:rPr>
              <a:t> Git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97347" y="2962469"/>
            <a:ext cx="17701703" cy="5421147"/>
          </a:xfrm>
          <a:custGeom>
            <a:avLst/>
            <a:gdLst/>
            <a:ahLst/>
            <a:cxnLst/>
            <a:rect l="l" t="t" r="r" b="b"/>
            <a:pathLst>
              <a:path w="17701703" h="5421147">
                <a:moveTo>
                  <a:pt x="0" y="0"/>
                </a:moveTo>
                <a:lnTo>
                  <a:pt x="17701703" y="0"/>
                </a:lnTo>
                <a:lnTo>
                  <a:pt x="17701703" y="5421147"/>
                </a:lnTo>
                <a:lnTo>
                  <a:pt x="0" y="5421147"/>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3203446" y="709140"/>
            <a:ext cx="11889504" cy="993825"/>
          </a:xfrm>
          <a:prstGeom prst="rect">
            <a:avLst/>
          </a:prstGeom>
        </p:spPr>
        <p:txBody>
          <a:bodyPr lIns="0" tIns="0" rIns="0" bIns="0" rtlCol="0" anchor="t">
            <a:spAutoFit/>
          </a:bodyPr>
          <a:lstStyle/>
          <a:p>
            <a:pPr algn="ctr">
              <a:lnSpc>
                <a:spcPts val="4022"/>
              </a:lnSpc>
              <a:spcBef>
                <a:spcPct val="0"/>
              </a:spcBef>
            </a:pPr>
            <a:r>
              <a:rPr lang="en-US" sz="2873">
                <a:solidFill>
                  <a:srgbClr val="FFFFFF"/>
                </a:solidFill>
                <a:latin typeface="Glacial Indifference"/>
                <a:ea typeface="Glacial Indifference"/>
                <a:cs typeface="Glacial Indifference"/>
                <a:sym typeface="Glacial Indifference"/>
              </a:rPr>
              <a:t>Aquí pegamos el DNS que nos arrojo y vemos el Dashboard ya terminadoy configurado bien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4616212" y="756707"/>
            <a:ext cx="2604585" cy="2959756"/>
          </a:xfrm>
          <a:custGeom>
            <a:avLst/>
            <a:gdLst/>
            <a:ahLst/>
            <a:cxnLst/>
            <a:rect l="l" t="t" r="r" b="b"/>
            <a:pathLst>
              <a:path w="2604585" h="2959756">
                <a:moveTo>
                  <a:pt x="0" y="0"/>
                </a:moveTo>
                <a:lnTo>
                  <a:pt x="2604585" y="0"/>
                </a:lnTo>
                <a:lnTo>
                  <a:pt x="2604585" y="2959755"/>
                </a:lnTo>
                <a:lnTo>
                  <a:pt x="0" y="2959755"/>
                </a:lnTo>
                <a:lnTo>
                  <a:pt x="0" y="0"/>
                </a:lnTo>
                <a:close/>
              </a:path>
            </a:pathLst>
          </a:custGeom>
          <a:blipFill>
            <a:blip r:embed="rId2"/>
            <a:stretch>
              <a:fillRect/>
            </a:stretch>
          </a:blipFill>
        </p:spPr>
        <p:txBody>
          <a:bodyPr/>
          <a:lstStyle/>
          <a:p>
            <a:endParaRPr lang="en-US"/>
          </a:p>
        </p:txBody>
      </p:sp>
      <p:sp>
        <p:nvSpPr>
          <p:cNvPr id="3" name="Freeform 3"/>
          <p:cNvSpPr/>
          <p:nvPr/>
        </p:nvSpPr>
        <p:spPr>
          <a:xfrm>
            <a:off x="11437852" y="3055264"/>
            <a:ext cx="2254436" cy="2778982"/>
          </a:xfrm>
          <a:custGeom>
            <a:avLst/>
            <a:gdLst/>
            <a:ahLst/>
            <a:cxnLst/>
            <a:rect l="l" t="t" r="r" b="b"/>
            <a:pathLst>
              <a:path w="2254436" h="2778982">
                <a:moveTo>
                  <a:pt x="0" y="0"/>
                </a:moveTo>
                <a:lnTo>
                  <a:pt x="2254435" y="0"/>
                </a:lnTo>
                <a:lnTo>
                  <a:pt x="2254435" y="2778983"/>
                </a:lnTo>
                <a:lnTo>
                  <a:pt x="0" y="2778983"/>
                </a:lnTo>
                <a:lnTo>
                  <a:pt x="0" y="0"/>
                </a:lnTo>
                <a:close/>
              </a:path>
            </a:pathLst>
          </a:custGeom>
          <a:blipFill>
            <a:blip r:embed="rId3"/>
            <a:stretch>
              <a:fillRect/>
            </a:stretch>
          </a:blipFill>
        </p:spPr>
        <p:txBody>
          <a:bodyPr/>
          <a:lstStyle/>
          <a:p>
            <a:endParaRPr lang="en-US"/>
          </a:p>
        </p:txBody>
      </p:sp>
      <p:sp>
        <p:nvSpPr>
          <p:cNvPr id="4" name="Freeform 4"/>
          <p:cNvSpPr/>
          <p:nvPr/>
        </p:nvSpPr>
        <p:spPr>
          <a:xfrm rot="-637913">
            <a:off x="12498765" y="6268553"/>
            <a:ext cx="4967799" cy="2792409"/>
          </a:xfrm>
          <a:custGeom>
            <a:avLst/>
            <a:gdLst/>
            <a:ahLst/>
            <a:cxnLst/>
            <a:rect l="l" t="t" r="r" b="b"/>
            <a:pathLst>
              <a:path w="4967799" h="2792409">
                <a:moveTo>
                  <a:pt x="0" y="0"/>
                </a:moveTo>
                <a:lnTo>
                  <a:pt x="4967799" y="0"/>
                </a:lnTo>
                <a:lnTo>
                  <a:pt x="4967799" y="2792410"/>
                </a:lnTo>
                <a:lnTo>
                  <a:pt x="0" y="2792410"/>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1390920" y="680507"/>
            <a:ext cx="9118775" cy="1921537"/>
          </a:xfrm>
          <a:prstGeom prst="rect">
            <a:avLst/>
          </a:prstGeom>
        </p:spPr>
        <p:txBody>
          <a:bodyPr lIns="0" tIns="0" rIns="0" bIns="0" rtlCol="0" anchor="t">
            <a:spAutoFit/>
          </a:bodyPr>
          <a:lstStyle/>
          <a:p>
            <a:pPr algn="ctr">
              <a:lnSpc>
                <a:spcPts val="5149"/>
              </a:lnSpc>
              <a:spcBef>
                <a:spcPct val="0"/>
              </a:spcBef>
            </a:pPr>
            <a:r>
              <a:rPr lang="en-US" sz="3678">
                <a:solidFill>
                  <a:srgbClr val="FFFFFF"/>
                </a:solidFill>
                <a:latin typeface="Glacial Indifference"/>
                <a:ea typeface="Glacial Indifference"/>
                <a:cs typeface="Glacial Indifference"/>
                <a:sym typeface="Glacial Indifference"/>
              </a:rPr>
              <a:t>La automatización reduce tareas manuales al usar herramientas como Terraform, Ansible y pipelines CI/CD.</a:t>
            </a:r>
          </a:p>
        </p:txBody>
      </p:sp>
      <p:sp>
        <p:nvSpPr>
          <p:cNvPr id="6" name="TextBox 6"/>
          <p:cNvSpPr txBox="1"/>
          <p:nvPr/>
        </p:nvSpPr>
        <p:spPr>
          <a:xfrm>
            <a:off x="1028700" y="3192594"/>
            <a:ext cx="9118775" cy="1252162"/>
          </a:xfrm>
          <a:prstGeom prst="rect">
            <a:avLst/>
          </a:prstGeom>
        </p:spPr>
        <p:txBody>
          <a:bodyPr lIns="0" tIns="0" rIns="0" bIns="0" rtlCol="0" anchor="t">
            <a:spAutoFit/>
          </a:bodyPr>
          <a:lstStyle/>
          <a:p>
            <a:pPr marL="771417" lvl="1" indent="-385709" algn="ctr">
              <a:lnSpc>
                <a:spcPts val="5002"/>
              </a:lnSpc>
              <a:buFont typeface="Arial"/>
              <a:buChar char="•"/>
            </a:pPr>
            <a:r>
              <a:rPr lang="en-US" sz="3573">
                <a:solidFill>
                  <a:srgbClr val="FFFFFF"/>
                </a:solidFill>
                <a:latin typeface="Glacial Indifference"/>
                <a:ea typeface="Glacial Indifference"/>
                <a:cs typeface="Glacial Indifference"/>
                <a:sym typeface="Glacial Indifference"/>
              </a:rPr>
              <a:t>Terraform define infraestructura como código.</a:t>
            </a:r>
          </a:p>
        </p:txBody>
      </p:sp>
      <p:sp>
        <p:nvSpPr>
          <p:cNvPr id="7" name="TextBox 7"/>
          <p:cNvSpPr txBox="1"/>
          <p:nvPr/>
        </p:nvSpPr>
        <p:spPr>
          <a:xfrm>
            <a:off x="1028700" y="5033104"/>
            <a:ext cx="9118775" cy="1252162"/>
          </a:xfrm>
          <a:prstGeom prst="rect">
            <a:avLst/>
          </a:prstGeom>
        </p:spPr>
        <p:txBody>
          <a:bodyPr lIns="0" tIns="0" rIns="0" bIns="0" rtlCol="0" anchor="t">
            <a:spAutoFit/>
          </a:bodyPr>
          <a:lstStyle/>
          <a:p>
            <a:pPr marL="771417" lvl="1" indent="-385709" algn="ctr">
              <a:lnSpc>
                <a:spcPts val="5002"/>
              </a:lnSpc>
              <a:buFont typeface="Arial"/>
              <a:buChar char="•"/>
            </a:pPr>
            <a:r>
              <a:rPr lang="en-US" sz="3573">
                <a:solidFill>
                  <a:srgbClr val="FFFFFF"/>
                </a:solidFill>
                <a:latin typeface="Glacial Indifference"/>
                <a:ea typeface="Glacial Indifference"/>
                <a:cs typeface="Glacial Indifference"/>
                <a:sym typeface="Glacial Indifference"/>
              </a:rPr>
              <a:t>Ansible automatiza configuraciones en servidores</a:t>
            </a:r>
          </a:p>
        </p:txBody>
      </p:sp>
      <p:sp>
        <p:nvSpPr>
          <p:cNvPr id="8" name="TextBox 8"/>
          <p:cNvSpPr txBox="1"/>
          <p:nvPr/>
        </p:nvSpPr>
        <p:spPr>
          <a:xfrm>
            <a:off x="1028700" y="6873615"/>
            <a:ext cx="9118775" cy="1880758"/>
          </a:xfrm>
          <a:prstGeom prst="rect">
            <a:avLst/>
          </a:prstGeom>
        </p:spPr>
        <p:txBody>
          <a:bodyPr lIns="0" tIns="0" rIns="0" bIns="0" rtlCol="0" anchor="t">
            <a:spAutoFit/>
          </a:bodyPr>
          <a:lstStyle/>
          <a:p>
            <a:pPr marL="771417" lvl="1" indent="-385709" algn="ctr">
              <a:lnSpc>
                <a:spcPts val="5002"/>
              </a:lnSpc>
              <a:buFont typeface="Arial"/>
              <a:buChar char="•"/>
            </a:pPr>
            <a:r>
              <a:rPr lang="en-US" sz="3573">
                <a:solidFill>
                  <a:srgbClr val="FFFFFF"/>
                </a:solidFill>
                <a:latin typeface="Glacial Indifference"/>
                <a:ea typeface="Glacial Indifference"/>
                <a:cs typeface="Glacial Indifference"/>
                <a:sym typeface="Glacial Indifference"/>
              </a:rPr>
              <a:t>CI/CD agiliza pruebas, construcción y despliegue, ahorrando tiempo y evitando errores humanos.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821504"/>
            <a:ext cx="16230600" cy="2573467"/>
          </a:xfrm>
          <a:prstGeom prst="rect">
            <a:avLst/>
          </a:prstGeom>
        </p:spPr>
        <p:txBody>
          <a:bodyPr lIns="0" tIns="0" rIns="0" bIns="0" rtlCol="0" anchor="t">
            <a:spAutoFit/>
          </a:bodyPr>
          <a:lstStyle/>
          <a:p>
            <a:pPr algn="ctr">
              <a:lnSpc>
                <a:spcPts val="5149"/>
              </a:lnSpc>
              <a:spcBef>
                <a:spcPct val="0"/>
              </a:spcBef>
            </a:pPr>
            <a:r>
              <a:rPr lang="en-US" sz="3678">
                <a:solidFill>
                  <a:srgbClr val="FFFFFF"/>
                </a:solidFill>
                <a:latin typeface="Glacial Indifference"/>
                <a:ea typeface="Glacial Indifference"/>
                <a:cs typeface="Glacial Indifference"/>
                <a:sym typeface="Glacial Indifference"/>
              </a:rPr>
              <a:t>Las metodologías agiles nos facilita la colaboración entre desarrollo y operaciones mediante “sprints”, reuniones frecuentes y trabajo en equipo. Lo cual mejora la comunicación, la adaptabilidad y acelera la entrega de nuestro trabajo.</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678597" y="0"/>
            <a:ext cx="13655606" cy="6827803"/>
          </a:xfrm>
          <a:custGeom>
            <a:avLst/>
            <a:gdLst/>
            <a:ahLst/>
            <a:cxnLst/>
            <a:rect l="l" t="t" r="r" b="b"/>
            <a:pathLst>
              <a:path w="13655606" h="6827803">
                <a:moveTo>
                  <a:pt x="0" y="0"/>
                </a:moveTo>
                <a:lnTo>
                  <a:pt x="13655606" y="0"/>
                </a:lnTo>
                <a:lnTo>
                  <a:pt x="13655606" y="6827803"/>
                </a:lnTo>
                <a:lnTo>
                  <a:pt x="0" y="6827803"/>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6610534"/>
            <a:ext cx="16230600" cy="2509353"/>
          </a:xfrm>
          <a:prstGeom prst="rect">
            <a:avLst/>
          </a:prstGeom>
        </p:spPr>
        <p:txBody>
          <a:bodyPr lIns="0" tIns="0" rIns="0" bIns="0" rtlCol="0" anchor="t">
            <a:spAutoFit/>
          </a:bodyPr>
          <a:lstStyle/>
          <a:p>
            <a:pPr algn="l">
              <a:lnSpc>
                <a:spcPts val="5002"/>
              </a:lnSpc>
              <a:spcBef>
                <a:spcPct val="0"/>
              </a:spcBef>
            </a:pPr>
            <a:r>
              <a:rPr lang="en-US" sz="3573">
                <a:solidFill>
                  <a:srgbClr val="FFFFFF"/>
                </a:solidFill>
                <a:latin typeface="Glacial Indifference"/>
                <a:ea typeface="Glacial Indifference"/>
                <a:cs typeface="Glacial Indifference"/>
                <a:sym typeface="Glacial Indifference"/>
              </a:rPr>
              <a:t>AWS CloudWatch nos sirve para monitorear en tiempo real lo que pasa con nuestros recursos, como cuánta CPU se está usando, cuánta memoria nos queda etc, etc. Todo esto lo muestra en el “dashboard”. Es como tener un panel de control para asegurarnos de que todo corre bien.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5346117" y="4508056"/>
            <a:ext cx="7595766" cy="1860963"/>
          </a:xfrm>
          <a:custGeom>
            <a:avLst/>
            <a:gdLst/>
            <a:ahLst/>
            <a:cxnLst/>
            <a:rect l="l" t="t" r="r" b="b"/>
            <a:pathLst>
              <a:path w="7595766" h="1860963">
                <a:moveTo>
                  <a:pt x="0" y="0"/>
                </a:moveTo>
                <a:lnTo>
                  <a:pt x="7595766" y="0"/>
                </a:lnTo>
                <a:lnTo>
                  <a:pt x="7595766" y="1860963"/>
                </a:lnTo>
                <a:lnTo>
                  <a:pt x="0" y="1860963"/>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2572663" y="2627299"/>
            <a:ext cx="13142673" cy="1880758"/>
          </a:xfrm>
          <a:prstGeom prst="rect">
            <a:avLst/>
          </a:prstGeom>
        </p:spPr>
        <p:txBody>
          <a:bodyPr lIns="0" tIns="0" rIns="0" bIns="0" rtlCol="0" anchor="t">
            <a:spAutoFit/>
          </a:bodyPr>
          <a:lstStyle/>
          <a:p>
            <a:pPr algn="ctr">
              <a:lnSpc>
                <a:spcPts val="5002"/>
              </a:lnSpc>
              <a:spcBef>
                <a:spcPct val="0"/>
              </a:spcBef>
            </a:pPr>
            <a:r>
              <a:rPr lang="en-US" sz="3573">
                <a:solidFill>
                  <a:srgbClr val="FFFFFF"/>
                </a:solidFill>
                <a:latin typeface="Glacial Indifference"/>
                <a:ea typeface="Glacial Indifference"/>
                <a:cs typeface="Glacial Indifference"/>
                <a:sym typeface="Glacial Indifference"/>
              </a:rPr>
              <a:t>DevSecOps integra la seguridad desde el inicio. </a:t>
            </a:r>
          </a:p>
          <a:p>
            <a:pPr algn="ctr">
              <a:lnSpc>
                <a:spcPts val="5002"/>
              </a:lnSpc>
              <a:spcBef>
                <a:spcPct val="0"/>
              </a:spcBef>
            </a:pPr>
            <a:r>
              <a:rPr lang="en-US" sz="3573">
                <a:solidFill>
                  <a:srgbClr val="FFFFFF"/>
                </a:solidFill>
                <a:latin typeface="Glacial Indifference"/>
                <a:ea typeface="Glacial Indifference"/>
                <a:cs typeface="Glacial Indifference"/>
                <a:sym typeface="Glacial Indifference"/>
              </a:rPr>
              <a:t>SonarQube analiza el código fuente en busca de vulnerabilidades, errores y malas prácticas.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64876" y="3762694"/>
            <a:ext cx="1982033" cy="2371030"/>
          </a:xfrm>
          <a:custGeom>
            <a:avLst/>
            <a:gdLst/>
            <a:ahLst/>
            <a:cxnLst/>
            <a:rect l="l" t="t" r="r" b="b"/>
            <a:pathLst>
              <a:path w="1982033" h="2371030">
                <a:moveTo>
                  <a:pt x="0" y="0"/>
                </a:moveTo>
                <a:lnTo>
                  <a:pt x="1982033" y="0"/>
                </a:lnTo>
                <a:lnTo>
                  <a:pt x="1982033" y="2371030"/>
                </a:lnTo>
                <a:lnTo>
                  <a:pt x="0" y="2371030"/>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3491797" y="3845961"/>
            <a:ext cx="13506319" cy="2509353"/>
          </a:xfrm>
          <a:prstGeom prst="rect">
            <a:avLst/>
          </a:prstGeom>
        </p:spPr>
        <p:txBody>
          <a:bodyPr lIns="0" tIns="0" rIns="0" bIns="0" rtlCol="0" anchor="t">
            <a:spAutoFit/>
          </a:bodyPr>
          <a:lstStyle/>
          <a:p>
            <a:pPr algn="l">
              <a:lnSpc>
                <a:spcPts val="5002"/>
              </a:lnSpc>
              <a:spcBef>
                <a:spcPct val="0"/>
              </a:spcBef>
            </a:pPr>
            <a:r>
              <a:rPr lang="en-US" sz="3573">
                <a:solidFill>
                  <a:srgbClr val="FFFFFF"/>
                </a:solidFill>
                <a:latin typeface="Glacial Indifference"/>
                <a:ea typeface="Glacial Indifference"/>
                <a:cs typeface="Glacial Indifference"/>
                <a:sym typeface="Glacial Indifference"/>
              </a:rPr>
              <a:t>AWS CodePipeline automatiza cada paso del despliegue: código, pruebas, construcción y liberación. </a:t>
            </a:r>
          </a:p>
          <a:p>
            <a:pPr algn="l">
              <a:lnSpc>
                <a:spcPts val="5002"/>
              </a:lnSpc>
              <a:spcBef>
                <a:spcPct val="0"/>
              </a:spcBef>
            </a:pPr>
            <a:r>
              <a:rPr lang="en-US" sz="3573">
                <a:solidFill>
                  <a:srgbClr val="FFFFFF"/>
                </a:solidFill>
                <a:latin typeface="Glacial Indifference"/>
                <a:ea typeface="Glacial Indifference"/>
                <a:cs typeface="Glacial Indifference"/>
                <a:sym typeface="Glacial Indifference"/>
              </a:rPr>
              <a:t>Esto reduce el tiempo de entrega, mejora la eficiencia y asegura entregas constantes y confiables.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531663"/>
            <a:ext cx="16230600" cy="3137949"/>
          </a:xfrm>
          <a:prstGeom prst="rect">
            <a:avLst/>
          </a:prstGeom>
        </p:spPr>
        <p:txBody>
          <a:bodyPr lIns="0" tIns="0" rIns="0" bIns="0" rtlCol="0" anchor="t">
            <a:spAutoFit/>
          </a:bodyPr>
          <a:lstStyle/>
          <a:p>
            <a:pPr algn="l">
              <a:lnSpc>
                <a:spcPts val="5002"/>
              </a:lnSpc>
              <a:spcBef>
                <a:spcPct val="0"/>
              </a:spcBef>
            </a:pPr>
            <a:r>
              <a:rPr lang="en-US" sz="3573">
                <a:solidFill>
                  <a:srgbClr val="FFFFFF"/>
                </a:solidFill>
                <a:latin typeface="Glacial Indifference"/>
                <a:ea typeface="Glacial Indifference"/>
                <a:cs typeface="Glacial Indifference"/>
                <a:sym typeface="Glacial Indifference"/>
              </a:rPr>
              <a:t>Las pruebas automatizadas son clave para que nuestras aplicaciones sean estables y confiables. Cada vez que hacemos un cambio en el código, estas pruebas se ejecutan solas y nos ayudan a detectar errores. Esto evita que se rompa algo que ya funcionaba y nos da mucha más seguridad a la hora de hacer despliegues.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651</Words>
  <Application>Microsoft Office PowerPoint</Application>
  <PresentationFormat>Custom</PresentationFormat>
  <Paragraphs>44</Paragraphs>
  <Slides>30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Glacial Indifference Bold</vt:lpstr>
      <vt:lpstr>Arial</vt:lpstr>
      <vt:lpstr>Arimo</vt:lpstr>
      <vt:lpstr>Canva Sans Bold</vt:lpstr>
      <vt:lpstr>Glacial Indifference</vt:lpstr>
      <vt:lpstr>Proxima Nova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Avance de proyecto </dc:title>
  <cp:lastModifiedBy>ERICK MAURICIO SANTIAGO DIAZ</cp:lastModifiedBy>
  <cp:revision>2</cp:revision>
  <dcterms:created xsi:type="dcterms:W3CDTF">2006-08-16T00:00:00Z</dcterms:created>
  <dcterms:modified xsi:type="dcterms:W3CDTF">2025-04-06T05:32:15Z</dcterms:modified>
  <dc:identifier>DAGjytHS2RE</dc:identifier>
</cp:coreProperties>
</file>

<file path=docProps/thumbnail.jpeg>
</file>